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0" r:id="rId4"/>
  </p:sldMasterIdLst>
  <p:notesMasterIdLst>
    <p:notesMasterId r:id="rId13"/>
  </p:notesMasterIdLst>
  <p:sldIdLst>
    <p:sldId id="256" r:id="rId5"/>
    <p:sldId id="257" r:id="rId6"/>
    <p:sldId id="2147480150" r:id="rId7"/>
    <p:sldId id="2147480145" r:id="rId8"/>
    <p:sldId id="2147480146" r:id="rId9"/>
    <p:sldId id="2147480147" r:id="rId10"/>
    <p:sldId id="2147480148" r:id="rId11"/>
    <p:sldId id="41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76F26-8B7E-37DB-F8E7-862D1B90D029}" name="Michael Strait" initials="MS" userId="S::mstrait@bluestreamfiber.com::e42ec420-eb13-4ec3-9fc8-7942b7a3aa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4617B"/>
    <a:srgbClr val="CCFFFF"/>
    <a:srgbClr val="F8F8F8"/>
    <a:srgbClr val="067BAB"/>
    <a:srgbClr val="128FBC"/>
    <a:srgbClr val="70AD47"/>
    <a:srgbClr val="E5EBF7"/>
    <a:srgbClr val="FF7D7D"/>
    <a:srgbClr val="4C7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1BC93-2D3E-00A6-C7DC-51C6F564391F}" v="89" dt="2025-01-22T01:00:55.03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7" autoAdjust="0"/>
    <p:restoredTop sz="94660"/>
  </p:normalViewPr>
  <p:slideViewPr>
    <p:cSldViewPr snapToGrid="0">
      <p:cViewPr varScale="1">
        <p:scale>
          <a:sx n="81" d="100"/>
          <a:sy n="81" d="100"/>
        </p:scale>
        <p:origin x="638"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6F03B-BCBB-4C08-AA7A-BCB1B1F04027}"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D4F41-3116-4E49-A0F8-F41C060E7BA8}" type="slidenum">
              <a:rPr lang="en-US" smtClean="0"/>
              <a:t>‹#›</a:t>
            </a:fld>
            <a:endParaRPr lang="en-US"/>
          </a:p>
        </p:txBody>
      </p:sp>
    </p:spTree>
    <p:extLst>
      <p:ext uri="{BB962C8B-B14F-4D97-AF65-F5344CB8AC3E}">
        <p14:creationId xmlns:p14="http://schemas.microsoft.com/office/powerpoint/2010/main" val="347722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1/21/2025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51018323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1/21/2025</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68439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1/21/2025</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41390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A998-52B1-F945-A7E7-F34270B0F830}"/>
              </a:ext>
            </a:extLst>
          </p:cNvPr>
          <p:cNvSpPr>
            <a:spLocks noGrp="1"/>
          </p:cNvSpPr>
          <p:nvPr>
            <p:ph type="title"/>
          </p:nvPr>
        </p:nvSpPr>
        <p:spPr>
          <a:xfrm>
            <a:off x="291244" y="274320"/>
            <a:ext cx="11062555" cy="1047188"/>
          </a:xfrm>
        </p:spPr>
        <p:txBody>
          <a:bodyPr/>
          <a:lstStyle/>
          <a:p>
            <a:r>
              <a:rPr lang="en-US"/>
              <a:t>Click to edit Master title style</a:t>
            </a:r>
          </a:p>
        </p:txBody>
      </p:sp>
      <p:sp>
        <p:nvSpPr>
          <p:cNvPr id="3" name="Date Placeholder 2">
            <a:extLst>
              <a:ext uri="{FF2B5EF4-FFF2-40B4-BE49-F238E27FC236}">
                <a16:creationId xmlns:a16="http://schemas.microsoft.com/office/drawing/2014/main" id="{4B7B7E40-F8DA-7D41-9A2B-B5E09957C091}"/>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1BFF402C-B937-CA45-BB9B-04257340FBCB}"/>
              </a:ext>
            </a:extLst>
          </p:cNvPr>
          <p:cNvSpPr>
            <a:spLocks noGrp="1"/>
          </p:cNvSpPr>
          <p:nvPr>
            <p:ph type="sldNum" sz="quarter" idx="12"/>
          </p:nvPr>
        </p:nvSpPr>
        <p:spPr>
          <a:xfrm>
            <a:off x="4633403" y="6337459"/>
            <a:ext cx="1885122" cy="246221"/>
          </a:xfrm>
        </p:spPr>
        <p:txBody>
          <a:bodyPr/>
          <a:lstStyle/>
          <a:p>
            <a:fld id="{F63F200F-2E5A-C641-851D-2B5B9AD88F9F}" type="slidenum">
              <a:rPr lang="en-US" smtClean="0"/>
              <a:t>‹#›</a:t>
            </a:fld>
            <a:endParaRPr lang="en-US"/>
          </a:p>
        </p:txBody>
      </p:sp>
      <p:sp>
        <p:nvSpPr>
          <p:cNvPr id="6" name="Content Placeholder 2">
            <a:extLst>
              <a:ext uri="{FF2B5EF4-FFF2-40B4-BE49-F238E27FC236}">
                <a16:creationId xmlns:a16="http://schemas.microsoft.com/office/drawing/2014/main" id="{049DBBDC-A379-9842-8283-19B64537FF58}"/>
              </a:ext>
            </a:extLst>
          </p:cNvPr>
          <p:cNvSpPr>
            <a:spLocks noGrp="1"/>
          </p:cNvSpPr>
          <p:nvPr>
            <p:ph idx="1" hasCustomPrompt="1"/>
          </p:nvPr>
        </p:nvSpPr>
        <p:spPr>
          <a:xfrm>
            <a:off x="1157288" y="1490871"/>
            <a:ext cx="10196512" cy="4608408"/>
          </a:xfrm>
        </p:spPr>
        <p:txBody>
          <a:bodyPr>
            <a:noAutofit/>
          </a:bodyPr>
          <a:lstStyle>
            <a:lvl1pPr marL="0" indent="0">
              <a:lnSpc>
                <a:spcPct val="160000"/>
              </a:lnSpc>
              <a:buFontTx/>
              <a:buNone/>
              <a:defRPr sz="3200" b="1">
                <a:solidFill>
                  <a:srgbClr val="0461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Agenda Item 1</a:t>
            </a:r>
          </a:p>
          <a:p>
            <a:pPr lvl="0"/>
            <a:r>
              <a:rPr lang="en-US"/>
              <a:t>Agenda Item 2</a:t>
            </a:r>
          </a:p>
          <a:p>
            <a:pPr lvl="0"/>
            <a:r>
              <a:rPr lang="en-US"/>
              <a:t>Agenda Item 3</a:t>
            </a:r>
          </a:p>
          <a:p>
            <a:pPr lvl="0"/>
            <a:r>
              <a:rPr lang="en-US"/>
              <a:t>Agenda Item 4</a:t>
            </a:r>
          </a:p>
          <a:p>
            <a:pPr lvl="0"/>
            <a:r>
              <a:rPr lang="en-US"/>
              <a:t>Agenda Item 5</a:t>
            </a:r>
          </a:p>
        </p:txBody>
      </p:sp>
    </p:spTree>
    <p:extLst>
      <p:ext uri="{BB962C8B-B14F-4D97-AF65-F5344CB8AC3E}">
        <p14:creationId xmlns:p14="http://schemas.microsoft.com/office/powerpoint/2010/main" val="191795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A998-52B1-F945-A7E7-F34270B0F830}"/>
              </a:ext>
            </a:extLst>
          </p:cNvPr>
          <p:cNvSpPr>
            <a:spLocks noGrp="1"/>
          </p:cNvSpPr>
          <p:nvPr>
            <p:ph type="title"/>
          </p:nvPr>
        </p:nvSpPr>
        <p:spPr>
          <a:xfrm>
            <a:off x="291244" y="274320"/>
            <a:ext cx="11062555" cy="1047188"/>
          </a:xfrm>
        </p:spPr>
        <p:txBody>
          <a:bodyPr/>
          <a:lstStyle/>
          <a:p>
            <a:r>
              <a:rPr lang="en-US"/>
              <a:t>Click to edit Master title style</a:t>
            </a:r>
          </a:p>
        </p:txBody>
      </p:sp>
      <p:sp>
        <p:nvSpPr>
          <p:cNvPr id="3" name="Date Placeholder 2">
            <a:extLst>
              <a:ext uri="{FF2B5EF4-FFF2-40B4-BE49-F238E27FC236}">
                <a16:creationId xmlns:a16="http://schemas.microsoft.com/office/drawing/2014/main" id="{4B7B7E40-F8DA-7D41-9A2B-B5E09957C091}"/>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1BFF402C-B937-CA45-BB9B-04257340FBCB}"/>
              </a:ext>
            </a:extLst>
          </p:cNvPr>
          <p:cNvSpPr>
            <a:spLocks noGrp="1"/>
          </p:cNvSpPr>
          <p:nvPr>
            <p:ph type="sldNum" sz="quarter" idx="12"/>
          </p:nvPr>
        </p:nvSpPr>
        <p:spPr>
          <a:xfrm>
            <a:off x="4633403" y="6337459"/>
            <a:ext cx="1885122" cy="246221"/>
          </a:xfrm>
        </p:spPr>
        <p:txBody>
          <a:bodyPr/>
          <a:lstStyle/>
          <a:p>
            <a:fld id="{F63F200F-2E5A-C641-851D-2B5B9AD88F9F}" type="slidenum">
              <a:rPr lang="en-US" smtClean="0"/>
              <a:t>‹#›</a:t>
            </a:fld>
            <a:endParaRPr lang="en-US"/>
          </a:p>
        </p:txBody>
      </p:sp>
      <p:sp>
        <p:nvSpPr>
          <p:cNvPr id="6" name="Content Placeholder 2">
            <a:extLst>
              <a:ext uri="{FF2B5EF4-FFF2-40B4-BE49-F238E27FC236}">
                <a16:creationId xmlns:a16="http://schemas.microsoft.com/office/drawing/2014/main" id="{049DBBDC-A379-9842-8283-19B64537FF58}"/>
              </a:ext>
            </a:extLst>
          </p:cNvPr>
          <p:cNvSpPr>
            <a:spLocks noGrp="1"/>
          </p:cNvSpPr>
          <p:nvPr>
            <p:ph idx="1" hasCustomPrompt="1"/>
          </p:nvPr>
        </p:nvSpPr>
        <p:spPr>
          <a:xfrm>
            <a:off x="1157288" y="1490871"/>
            <a:ext cx="10196512" cy="4608408"/>
          </a:xfrm>
        </p:spPr>
        <p:txBody>
          <a:bodyPr>
            <a:noAutofit/>
          </a:bodyPr>
          <a:lstStyle>
            <a:lvl1pPr marL="0" indent="0">
              <a:lnSpc>
                <a:spcPct val="160000"/>
              </a:lnSpc>
              <a:buFontTx/>
              <a:buNone/>
              <a:defRPr sz="3200" b="1">
                <a:solidFill>
                  <a:srgbClr val="0461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Agenda Item 1</a:t>
            </a:r>
          </a:p>
          <a:p>
            <a:pPr lvl="0"/>
            <a:r>
              <a:rPr lang="en-US"/>
              <a:t>Agenda Item 2</a:t>
            </a:r>
          </a:p>
          <a:p>
            <a:pPr lvl="0"/>
            <a:r>
              <a:rPr lang="en-US"/>
              <a:t>Agenda Item 3</a:t>
            </a:r>
          </a:p>
          <a:p>
            <a:pPr lvl="0"/>
            <a:r>
              <a:rPr lang="en-US"/>
              <a:t>Agenda Item 4</a:t>
            </a:r>
          </a:p>
          <a:p>
            <a:pPr lvl="0"/>
            <a:r>
              <a:rPr lang="en-US"/>
              <a:t>Agenda Item 5</a:t>
            </a:r>
          </a:p>
        </p:txBody>
      </p:sp>
    </p:spTree>
    <p:extLst>
      <p:ext uri="{BB962C8B-B14F-4D97-AF65-F5344CB8AC3E}">
        <p14:creationId xmlns:p14="http://schemas.microsoft.com/office/powerpoint/2010/main" val="254050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96870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1/21/2025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76284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73920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1/21/2025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407322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1/21/2025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3149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1/21/2025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9193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1/21/2025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29125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1/21/2025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53002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1/21/2025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38874418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 is an HOA Community - Their Authority, Rules and Fees">
            <a:extLst>
              <a:ext uri="{FF2B5EF4-FFF2-40B4-BE49-F238E27FC236}">
                <a16:creationId xmlns:a16="http://schemas.microsoft.com/office/drawing/2014/main" id="{10AF9787-2793-CD07-A612-1B3E2B70CA36}"/>
              </a:ext>
            </a:extLst>
          </p:cNvPr>
          <p:cNvPicPr>
            <a:picLocks noChangeAspect="1"/>
          </p:cNvPicPr>
          <p:nvPr/>
        </p:nvPicPr>
        <p:blipFill>
          <a:blip r:embed="rId2"/>
          <a:srcRect l="60" t="6581" r="51" b="8991"/>
          <a:stretch/>
        </p:blipFill>
        <p:spPr>
          <a:xfrm>
            <a:off x="3084" y="300"/>
            <a:ext cx="12195805" cy="6866259"/>
          </a:xfrm>
          <a:prstGeom prst="rect">
            <a:avLst/>
          </a:prstGeom>
        </p:spPr>
      </p:pic>
      <p:pic>
        <p:nvPicPr>
          <p:cNvPr id="3078" name="Picture 6" descr="Image result for town of golden beach">
            <a:extLst>
              <a:ext uri="{FF2B5EF4-FFF2-40B4-BE49-F238E27FC236}">
                <a16:creationId xmlns:a16="http://schemas.microsoft.com/office/drawing/2014/main" id="{0011081F-418F-4E71-A92E-C5E14BC10101}"/>
              </a:ext>
            </a:extLst>
          </p:cNvPr>
          <p:cNvPicPr>
            <a:picLocks noGrp="1" noChangeAspect="1" noChangeArrowheads="1"/>
          </p:cNvPicPr>
          <p:nvPr>
            <p:ph sz="quarter"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0" y="2111375"/>
            <a:ext cx="22225" cy="158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78328BE-BB45-4B97-BFFA-D7B8BFF16C9D}"/>
              </a:ext>
            </a:extLst>
          </p:cNvPr>
          <p:cNvSpPr>
            <a:spLocks noGrp="1"/>
          </p:cNvSpPr>
          <p:nvPr>
            <p:ph type="ctrTitle" idx="4294967295"/>
          </p:nvPr>
        </p:nvSpPr>
        <p:spPr>
          <a:xfrm>
            <a:off x="7896225" y="4511675"/>
            <a:ext cx="4295775" cy="636588"/>
          </a:xfrm>
        </p:spPr>
        <p:txBody>
          <a:bodyPr>
            <a:normAutofit/>
          </a:bodyPr>
          <a:lstStyle/>
          <a:p>
            <a:r>
              <a:rPr lang="en-US" dirty="0"/>
              <a:t>  </a:t>
            </a:r>
            <a:endParaRPr lang="en-US" sz="4400" dirty="0"/>
          </a:p>
        </p:txBody>
      </p:sp>
      <p:sp>
        <p:nvSpPr>
          <p:cNvPr id="8" name="TextBox 7">
            <a:extLst>
              <a:ext uri="{FF2B5EF4-FFF2-40B4-BE49-F238E27FC236}">
                <a16:creationId xmlns:a16="http://schemas.microsoft.com/office/drawing/2014/main" id="{3D5D2C9F-BD01-2307-BF38-3FE67EAB2DEC}"/>
              </a:ext>
            </a:extLst>
          </p:cNvPr>
          <p:cNvSpPr txBox="1"/>
          <p:nvPr/>
        </p:nvSpPr>
        <p:spPr>
          <a:xfrm>
            <a:off x="226716" y="897295"/>
            <a:ext cx="1173810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800" b="1" dirty="0">
                <a:solidFill>
                  <a:schemeClr val="bg1"/>
                </a:solidFill>
                <a:latin typeface="+mj-lt"/>
                <a:ea typeface="+mj-ea"/>
                <a:cs typeface="+mj-cs"/>
              </a:rPr>
              <a:t>Your Community Name </a:t>
            </a:r>
            <a:endParaRPr lang="en-US">
              <a:ea typeface="+mj-ea"/>
              <a:cs typeface="+mj-cs"/>
            </a:endParaRPr>
          </a:p>
          <a:p>
            <a:pPr algn="r"/>
            <a:r>
              <a:rPr lang="en-US" sz="2800" b="1" dirty="0">
                <a:solidFill>
                  <a:schemeClr val="bg1"/>
                </a:solidFill>
                <a:latin typeface="+mj-lt"/>
                <a:ea typeface="+mj-ea"/>
                <a:cs typeface="+mj-cs"/>
              </a:rPr>
              <a:t>Resident Telecommunication Survey Results</a:t>
            </a:r>
            <a:endParaRPr lang="en-US" sz="2800" b="1" dirty="0">
              <a:solidFill>
                <a:schemeClr val="bg1"/>
              </a:solidFill>
              <a:ea typeface="+mj-ea"/>
              <a:cs typeface="+mj-cs"/>
            </a:endParaRPr>
          </a:p>
        </p:txBody>
      </p:sp>
    </p:spTree>
    <p:extLst>
      <p:ext uri="{BB962C8B-B14F-4D97-AF65-F5344CB8AC3E}">
        <p14:creationId xmlns:p14="http://schemas.microsoft.com/office/powerpoint/2010/main" val="75498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DD0E1-33CC-3A40-AC63-5497E035645D}"/>
              </a:ext>
            </a:extLst>
          </p:cNvPr>
          <p:cNvSpPr>
            <a:spLocks noGrp="1"/>
          </p:cNvSpPr>
          <p:nvPr>
            <p:ph type="title"/>
          </p:nvPr>
        </p:nvSpPr>
        <p:spPr/>
        <p:txBody>
          <a:bodyPr/>
          <a:lstStyle/>
          <a:p>
            <a:r>
              <a:rPr lang="en-US" dirty="0">
                <a:highlight>
                  <a:srgbClr val="FFFF00"/>
                </a:highlight>
              </a:rPr>
              <a:t>Instructions – Delete prior to presentation</a:t>
            </a:r>
          </a:p>
        </p:txBody>
      </p:sp>
      <p:sp>
        <p:nvSpPr>
          <p:cNvPr id="13" name="Slide Number Placeholder 12">
            <a:extLst>
              <a:ext uri="{FF2B5EF4-FFF2-40B4-BE49-F238E27FC236}">
                <a16:creationId xmlns:a16="http://schemas.microsoft.com/office/drawing/2014/main" id="{B9E839C1-7366-4E38-9EC7-3F4A655C8165}"/>
              </a:ext>
            </a:extLst>
          </p:cNvPr>
          <p:cNvSpPr>
            <a:spLocks noGrp="1"/>
          </p:cNvSpPr>
          <p:nvPr>
            <p:ph type="sldNum" sz="quarter" idx="12"/>
          </p:nvPr>
        </p:nvSpPr>
        <p:spPr/>
        <p:txBody>
          <a:bodyPr/>
          <a:lstStyle/>
          <a:p>
            <a:fld id="{F63F200F-2E5A-C641-851D-2B5B9AD88F9F}" type="slidenum">
              <a:rPr lang="en-US" smtClean="0"/>
              <a:t>1</a:t>
            </a:fld>
            <a:endParaRPr lang="en-US" dirty="0"/>
          </a:p>
        </p:txBody>
      </p:sp>
      <p:sp>
        <p:nvSpPr>
          <p:cNvPr id="3" name="TextBox 2">
            <a:extLst>
              <a:ext uri="{FF2B5EF4-FFF2-40B4-BE49-F238E27FC236}">
                <a16:creationId xmlns:a16="http://schemas.microsoft.com/office/drawing/2014/main" id="{AE08C3C9-73A9-F031-FC2A-6FA3508A5932}"/>
              </a:ext>
            </a:extLst>
          </p:cNvPr>
          <p:cNvSpPr txBox="1"/>
          <p:nvPr/>
        </p:nvSpPr>
        <p:spPr>
          <a:xfrm>
            <a:off x="794641" y="1044847"/>
            <a:ext cx="9847957"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This presentation highlights key information that has proven impactful in post-survey discussions with residents. After reviewing this deck, your residents will gain a clear understanding of:</a:t>
            </a:r>
          </a:p>
          <a:p>
            <a:endParaRPr lang="en-US" dirty="0">
              <a:ea typeface="+mn-lt"/>
              <a:cs typeface="+mn-lt"/>
            </a:endParaRPr>
          </a:p>
          <a:p>
            <a:pPr marL="285750" indent="-285750">
              <a:buFont typeface="Arial"/>
              <a:buChar char="•"/>
            </a:pPr>
            <a:r>
              <a:rPr lang="en-US" dirty="0">
                <a:ea typeface="+mn-lt"/>
                <a:cs typeface="+mn-lt"/>
              </a:rPr>
              <a:t>Why the board is considering a new telecommunications provider.</a:t>
            </a:r>
          </a:p>
          <a:p>
            <a:pPr marL="285750" indent="-285750">
              <a:buFont typeface="Arial"/>
              <a:buChar char="•"/>
            </a:pPr>
            <a:r>
              <a:rPr lang="en-US" dirty="0">
                <a:ea typeface="+mn-lt"/>
                <a:cs typeface="+mn-lt"/>
              </a:rPr>
              <a:t>Key questions included in the survey.</a:t>
            </a:r>
          </a:p>
          <a:p>
            <a:pPr marL="285750" indent="-285750">
              <a:buFont typeface="Arial"/>
              <a:buChar char="•"/>
            </a:pPr>
            <a:r>
              <a:rPr lang="en-US" dirty="0">
                <a:ea typeface="+mn-lt"/>
                <a:cs typeface="+mn-lt"/>
              </a:rPr>
              <a:t>Community feedback and responses.</a:t>
            </a:r>
          </a:p>
          <a:p>
            <a:pPr marL="285750" indent="-285750">
              <a:buFont typeface="Arial"/>
              <a:buChar char="•"/>
            </a:pPr>
            <a:r>
              <a:rPr lang="en-US" dirty="0">
                <a:ea typeface="+mn-lt"/>
                <a:cs typeface="+mn-lt"/>
              </a:rPr>
              <a:t>The next steps in selecting a provider.</a:t>
            </a:r>
          </a:p>
          <a:p>
            <a:endParaRPr lang="en-US" i="1" dirty="0">
              <a:ea typeface="+mn-lt"/>
              <a:cs typeface="+mn-lt"/>
            </a:endParaRPr>
          </a:p>
          <a:p>
            <a:r>
              <a:rPr lang="en-US" i="1" dirty="0">
                <a:ea typeface="+mn-lt"/>
                <a:cs typeface="+mn-lt"/>
              </a:rPr>
              <a:t>Note:</a:t>
            </a:r>
            <a:r>
              <a:rPr lang="en-US" dirty="0">
                <a:ea typeface="+mn-lt"/>
                <a:cs typeface="+mn-lt"/>
              </a:rPr>
              <a:t> These examples are meant to guide you but may not perfectly match your community's needs. Feel free to customize the content or reach out for help—we’re happy to tailor this presentation for your community.</a:t>
            </a:r>
            <a:endParaRPr lang="en-US" dirty="0"/>
          </a:p>
          <a:p>
            <a:endParaRPr lang="en-US" b="1" dirty="0">
              <a:ea typeface="+mn-lt"/>
              <a:cs typeface="+mn-lt"/>
            </a:endParaRPr>
          </a:p>
          <a:p>
            <a:r>
              <a:rPr lang="en-US" b="1" dirty="0">
                <a:ea typeface="+mn-lt"/>
                <a:cs typeface="+mn-lt"/>
              </a:rPr>
              <a:t>Timing</a:t>
            </a:r>
            <a:endParaRPr lang="en-US" dirty="0">
              <a:ea typeface="+mn-lt"/>
              <a:cs typeface="+mn-lt"/>
            </a:endParaRPr>
          </a:p>
          <a:p>
            <a:r>
              <a:rPr lang="en-US" dirty="0">
                <a:ea typeface="+mn-lt"/>
                <a:cs typeface="+mn-lt"/>
              </a:rPr>
              <a:t>This deck can be shared during the board meeting following the survey or whenever the board is ready to discuss the results.</a:t>
            </a:r>
          </a:p>
          <a:p>
            <a:endParaRPr lang="en-US" dirty="0">
              <a:ea typeface="+mn-lt"/>
              <a:cs typeface="+mn-lt"/>
            </a:endParaRPr>
          </a:p>
          <a:p>
            <a:endParaRPr lang="en-US" dirty="0">
              <a:cs typeface="Arial"/>
            </a:endParaRPr>
          </a:p>
          <a:p>
            <a:endParaRPr lang="en-US" dirty="0">
              <a:cs typeface="Arial"/>
            </a:endParaRPr>
          </a:p>
          <a:p>
            <a:endParaRPr lang="en-US" dirty="0">
              <a:cs typeface="Arial"/>
            </a:endParaRPr>
          </a:p>
          <a:p>
            <a:r>
              <a:rPr lang="en-US" dirty="0">
                <a:cs typeface="Arial"/>
              </a:rPr>
              <a:t>  </a:t>
            </a:r>
            <a:endParaRPr lang="en-US"/>
          </a:p>
          <a:p>
            <a:endParaRPr lang="en-US" dirty="0">
              <a:cs typeface="Arial"/>
            </a:endParaRPr>
          </a:p>
        </p:txBody>
      </p:sp>
    </p:spTree>
    <p:extLst>
      <p:ext uri="{BB962C8B-B14F-4D97-AF65-F5344CB8AC3E}">
        <p14:creationId xmlns:p14="http://schemas.microsoft.com/office/powerpoint/2010/main" val="305314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DD0E1-33CC-3A40-AC63-5497E035645D}"/>
              </a:ext>
            </a:extLst>
          </p:cNvPr>
          <p:cNvSpPr>
            <a:spLocks noGrp="1"/>
          </p:cNvSpPr>
          <p:nvPr>
            <p:ph type="title"/>
          </p:nvPr>
        </p:nvSpPr>
        <p:spPr/>
        <p:txBody>
          <a:bodyPr/>
          <a:lstStyle/>
          <a:p>
            <a:r>
              <a:rPr lang="en-US" dirty="0"/>
              <a:t>Agenda</a:t>
            </a:r>
          </a:p>
        </p:txBody>
      </p:sp>
      <p:sp>
        <p:nvSpPr>
          <p:cNvPr id="13" name="Slide Number Placeholder 12">
            <a:extLst>
              <a:ext uri="{FF2B5EF4-FFF2-40B4-BE49-F238E27FC236}">
                <a16:creationId xmlns:a16="http://schemas.microsoft.com/office/drawing/2014/main" id="{B9E839C1-7366-4E38-9EC7-3F4A655C8165}"/>
              </a:ext>
            </a:extLst>
          </p:cNvPr>
          <p:cNvSpPr>
            <a:spLocks noGrp="1"/>
          </p:cNvSpPr>
          <p:nvPr>
            <p:ph type="sldNum" sz="quarter" idx="12"/>
          </p:nvPr>
        </p:nvSpPr>
        <p:spPr/>
        <p:txBody>
          <a:bodyPr/>
          <a:lstStyle/>
          <a:p>
            <a:fld id="{F63F200F-2E5A-C641-851D-2B5B9AD88F9F}" type="slidenum">
              <a:rPr lang="en-US" smtClean="0"/>
              <a:t>2</a:t>
            </a:fld>
            <a:endParaRPr lang="en-US" dirty="0"/>
          </a:p>
        </p:txBody>
      </p:sp>
      <p:cxnSp>
        <p:nvCxnSpPr>
          <p:cNvPr id="7" name="Straight Connector 6">
            <a:extLst>
              <a:ext uri="{FF2B5EF4-FFF2-40B4-BE49-F238E27FC236}">
                <a16:creationId xmlns:a16="http://schemas.microsoft.com/office/drawing/2014/main" id="{722958E9-17E6-AA49-9B23-0F95E61D02C7}"/>
              </a:ext>
            </a:extLst>
          </p:cNvPr>
          <p:cNvCxnSpPr>
            <a:cxnSpLocks/>
          </p:cNvCxnSpPr>
          <p:nvPr/>
        </p:nvCxnSpPr>
        <p:spPr>
          <a:xfrm>
            <a:off x="1069851" y="2207207"/>
            <a:ext cx="9528048"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48F381-63B2-0642-B189-DBA1606160C6}"/>
              </a:ext>
            </a:extLst>
          </p:cNvPr>
          <p:cNvCxnSpPr>
            <a:cxnSpLocks/>
          </p:cNvCxnSpPr>
          <p:nvPr/>
        </p:nvCxnSpPr>
        <p:spPr>
          <a:xfrm>
            <a:off x="1069852" y="3093032"/>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A3F7C8-E37E-8E41-961D-803A44C8C38C}"/>
              </a:ext>
            </a:extLst>
          </p:cNvPr>
          <p:cNvCxnSpPr>
            <a:cxnSpLocks/>
          </p:cNvCxnSpPr>
          <p:nvPr/>
        </p:nvCxnSpPr>
        <p:spPr>
          <a:xfrm>
            <a:off x="1069852" y="3993145"/>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Triangle 11">
            <a:extLst>
              <a:ext uri="{FF2B5EF4-FFF2-40B4-BE49-F238E27FC236}">
                <a16:creationId xmlns:a16="http://schemas.microsoft.com/office/drawing/2014/main" id="{67DB5C63-131E-8A4D-B6E4-908DFAF53DF3}"/>
              </a:ext>
            </a:extLst>
          </p:cNvPr>
          <p:cNvSpPr/>
          <p:nvPr/>
        </p:nvSpPr>
        <p:spPr>
          <a:xfrm rot="5400000">
            <a:off x="678356" y="1821948"/>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455F707-A36C-4407-902C-07B57442D550}"/>
              </a:ext>
            </a:extLst>
          </p:cNvPr>
          <p:cNvCxnSpPr>
            <a:cxnSpLocks/>
          </p:cNvCxnSpPr>
          <p:nvPr/>
        </p:nvCxnSpPr>
        <p:spPr>
          <a:xfrm>
            <a:off x="1079230" y="4850395"/>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2" name="Triangle 11">
            <a:extLst>
              <a:ext uri="{FF2B5EF4-FFF2-40B4-BE49-F238E27FC236}">
                <a16:creationId xmlns:a16="http://schemas.microsoft.com/office/drawing/2014/main" id="{47776D05-C5A2-26FC-9328-D7CE0668068B}"/>
              </a:ext>
            </a:extLst>
          </p:cNvPr>
          <p:cNvSpPr/>
          <p:nvPr/>
        </p:nvSpPr>
        <p:spPr>
          <a:xfrm rot="5400000">
            <a:off x="678356" y="2764422"/>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iangle 11">
            <a:extLst>
              <a:ext uri="{FF2B5EF4-FFF2-40B4-BE49-F238E27FC236}">
                <a16:creationId xmlns:a16="http://schemas.microsoft.com/office/drawing/2014/main" id="{939750F5-79FE-B4A8-22AB-2CEB243E4072}"/>
              </a:ext>
            </a:extLst>
          </p:cNvPr>
          <p:cNvSpPr/>
          <p:nvPr/>
        </p:nvSpPr>
        <p:spPr>
          <a:xfrm rot="5400000">
            <a:off x="678355" y="3616658"/>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11">
            <a:extLst>
              <a:ext uri="{FF2B5EF4-FFF2-40B4-BE49-F238E27FC236}">
                <a16:creationId xmlns:a16="http://schemas.microsoft.com/office/drawing/2014/main" id="{E2B31ADE-13CB-CCC2-B872-A3A1473F07DD}"/>
              </a:ext>
            </a:extLst>
          </p:cNvPr>
          <p:cNvSpPr/>
          <p:nvPr/>
        </p:nvSpPr>
        <p:spPr>
          <a:xfrm rot="5400000">
            <a:off x="678356" y="4468895"/>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8FB64AA-15DA-ABAE-360A-52C6AFF1CEF5}"/>
              </a:ext>
            </a:extLst>
          </p:cNvPr>
          <p:cNvSpPr txBox="1"/>
          <p:nvPr/>
        </p:nvSpPr>
        <p:spPr>
          <a:xfrm>
            <a:off x="1083802" y="1792224"/>
            <a:ext cx="8863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Why are we exploring a new telecommunication provider for our community?</a:t>
            </a:r>
            <a:endParaRPr lang="en-US" dirty="0"/>
          </a:p>
        </p:txBody>
      </p:sp>
      <p:sp>
        <p:nvSpPr>
          <p:cNvPr id="14" name="TextBox 13">
            <a:extLst>
              <a:ext uri="{FF2B5EF4-FFF2-40B4-BE49-F238E27FC236}">
                <a16:creationId xmlns:a16="http://schemas.microsoft.com/office/drawing/2014/main" id="{45D60D41-6304-3425-9302-4E595B2C4C82}"/>
              </a:ext>
            </a:extLst>
          </p:cNvPr>
          <p:cNvSpPr txBox="1"/>
          <p:nvPr/>
        </p:nvSpPr>
        <p:spPr>
          <a:xfrm>
            <a:off x="1083802" y="2725626"/>
            <a:ext cx="6876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Resident survey questions</a:t>
            </a:r>
            <a:endParaRPr lang="en-US" dirty="0"/>
          </a:p>
        </p:txBody>
      </p:sp>
      <p:sp>
        <p:nvSpPr>
          <p:cNvPr id="15" name="TextBox 14">
            <a:extLst>
              <a:ext uri="{FF2B5EF4-FFF2-40B4-BE49-F238E27FC236}">
                <a16:creationId xmlns:a16="http://schemas.microsoft.com/office/drawing/2014/main" id="{614B37C3-FDCA-6809-988B-016B5050C3FA}"/>
              </a:ext>
            </a:extLst>
          </p:cNvPr>
          <p:cNvSpPr txBox="1"/>
          <p:nvPr/>
        </p:nvSpPr>
        <p:spPr>
          <a:xfrm>
            <a:off x="1083801" y="3668100"/>
            <a:ext cx="6876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Resident survey results</a:t>
            </a:r>
            <a:endParaRPr lang="en-US" dirty="0"/>
          </a:p>
        </p:txBody>
      </p:sp>
      <p:sp>
        <p:nvSpPr>
          <p:cNvPr id="16" name="TextBox 15">
            <a:extLst>
              <a:ext uri="{FF2B5EF4-FFF2-40B4-BE49-F238E27FC236}">
                <a16:creationId xmlns:a16="http://schemas.microsoft.com/office/drawing/2014/main" id="{5FFB3EBB-672A-4337-28A2-9D991ECE3719}"/>
              </a:ext>
            </a:extLst>
          </p:cNvPr>
          <p:cNvSpPr txBox="1"/>
          <p:nvPr/>
        </p:nvSpPr>
        <p:spPr>
          <a:xfrm>
            <a:off x="1073775" y="4430100"/>
            <a:ext cx="6876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Next steps</a:t>
            </a:r>
            <a:endParaRPr lang="en-US" dirty="0"/>
          </a:p>
        </p:txBody>
      </p:sp>
    </p:spTree>
    <p:extLst>
      <p:ext uri="{BB962C8B-B14F-4D97-AF65-F5344CB8AC3E}">
        <p14:creationId xmlns:p14="http://schemas.microsoft.com/office/powerpoint/2010/main" val="98092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DD0E1-33CC-3A40-AC63-5497E035645D}"/>
              </a:ext>
            </a:extLst>
          </p:cNvPr>
          <p:cNvSpPr>
            <a:spLocks noGrp="1"/>
          </p:cNvSpPr>
          <p:nvPr>
            <p:ph type="title"/>
          </p:nvPr>
        </p:nvSpPr>
        <p:spPr/>
        <p:txBody>
          <a:bodyPr vert="horz" lIns="91440" tIns="45720" rIns="91440" bIns="45720" rtlCol="0" anchor="t">
            <a:noAutofit/>
          </a:bodyPr>
          <a:lstStyle/>
          <a:p>
            <a:r>
              <a:rPr lang="en-US" dirty="0">
                <a:ea typeface="+mj-lt"/>
                <a:cs typeface="+mj-lt"/>
              </a:rPr>
              <a:t>Why are we exploring a new Telecommunication Provider</a:t>
            </a:r>
          </a:p>
          <a:p>
            <a:endParaRPr lang="en-US" dirty="0">
              <a:cs typeface="Arial"/>
            </a:endParaRPr>
          </a:p>
        </p:txBody>
      </p:sp>
      <p:sp>
        <p:nvSpPr>
          <p:cNvPr id="13" name="Slide Number Placeholder 12">
            <a:extLst>
              <a:ext uri="{FF2B5EF4-FFF2-40B4-BE49-F238E27FC236}">
                <a16:creationId xmlns:a16="http://schemas.microsoft.com/office/drawing/2014/main" id="{B9E839C1-7366-4E38-9EC7-3F4A655C8165}"/>
              </a:ext>
            </a:extLst>
          </p:cNvPr>
          <p:cNvSpPr>
            <a:spLocks noGrp="1"/>
          </p:cNvSpPr>
          <p:nvPr>
            <p:ph type="sldNum" sz="quarter" idx="12"/>
          </p:nvPr>
        </p:nvSpPr>
        <p:spPr/>
        <p:txBody>
          <a:bodyPr/>
          <a:lstStyle/>
          <a:p>
            <a:fld id="{F63F200F-2E5A-C641-851D-2B5B9AD88F9F}" type="slidenum">
              <a:rPr lang="en-US" smtClean="0"/>
              <a:t>3</a:t>
            </a:fld>
            <a:endParaRPr lang="en-US" dirty="0"/>
          </a:p>
        </p:txBody>
      </p:sp>
      <p:cxnSp>
        <p:nvCxnSpPr>
          <p:cNvPr id="7" name="Straight Connector 6">
            <a:extLst>
              <a:ext uri="{FF2B5EF4-FFF2-40B4-BE49-F238E27FC236}">
                <a16:creationId xmlns:a16="http://schemas.microsoft.com/office/drawing/2014/main" id="{722958E9-17E6-AA49-9B23-0F95E61D02C7}"/>
              </a:ext>
            </a:extLst>
          </p:cNvPr>
          <p:cNvCxnSpPr>
            <a:cxnSpLocks/>
          </p:cNvCxnSpPr>
          <p:nvPr/>
        </p:nvCxnSpPr>
        <p:spPr>
          <a:xfrm>
            <a:off x="1069851" y="2207207"/>
            <a:ext cx="9528048"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48F381-63B2-0642-B189-DBA1606160C6}"/>
              </a:ext>
            </a:extLst>
          </p:cNvPr>
          <p:cNvCxnSpPr>
            <a:cxnSpLocks/>
          </p:cNvCxnSpPr>
          <p:nvPr/>
        </p:nvCxnSpPr>
        <p:spPr>
          <a:xfrm>
            <a:off x="1042958" y="2967526"/>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A3F7C8-E37E-8E41-961D-803A44C8C38C}"/>
              </a:ext>
            </a:extLst>
          </p:cNvPr>
          <p:cNvCxnSpPr>
            <a:cxnSpLocks/>
          </p:cNvCxnSpPr>
          <p:nvPr/>
        </p:nvCxnSpPr>
        <p:spPr>
          <a:xfrm>
            <a:off x="1033993" y="4118651"/>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Triangle 11">
            <a:extLst>
              <a:ext uri="{FF2B5EF4-FFF2-40B4-BE49-F238E27FC236}">
                <a16:creationId xmlns:a16="http://schemas.microsoft.com/office/drawing/2014/main" id="{67DB5C63-131E-8A4D-B6E4-908DFAF53DF3}"/>
              </a:ext>
            </a:extLst>
          </p:cNvPr>
          <p:cNvSpPr/>
          <p:nvPr/>
        </p:nvSpPr>
        <p:spPr>
          <a:xfrm rot="5400000">
            <a:off x="678356" y="1821948"/>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455F707-A36C-4407-902C-07B57442D550}"/>
              </a:ext>
            </a:extLst>
          </p:cNvPr>
          <p:cNvCxnSpPr>
            <a:cxnSpLocks/>
          </p:cNvCxnSpPr>
          <p:nvPr/>
        </p:nvCxnSpPr>
        <p:spPr>
          <a:xfrm>
            <a:off x="1052336" y="5244843"/>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2" name="Triangle 11">
            <a:extLst>
              <a:ext uri="{FF2B5EF4-FFF2-40B4-BE49-F238E27FC236}">
                <a16:creationId xmlns:a16="http://schemas.microsoft.com/office/drawing/2014/main" id="{47776D05-C5A2-26FC-9328-D7CE0668068B}"/>
              </a:ext>
            </a:extLst>
          </p:cNvPr>
          <p:cNvSpPr/>
          <p:nvPr/>
        </p:nvSpPr>
        <p:spPr>
          <a:xfrm rot="5400000">
            <a:off x="651462" y="2531340"/>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iangle 11">
            <a:extLst>
              <a:ext uri="{FF2B5EF4-FFF2-40B4-BE49-F238E27FC236}">
                <a16:creationId xmlns:a16="http://schemas.microsoft.com/office/drawing/2014/main" id="{939750F5-79FE-B4A8-22AB-2CEB243E4072}"/>
              </a:ext>
            </a:extLst>
          </p:cNvPr>
          <p:cNvSpPr/>
          <p:nvPr/>
        </p:nvSpPr>
        <p:spPr>
          <a:xfrm rot="5400000">
            <a:off x="651461" y="3500117"/>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11">
            <a:extLst>
              <a:ext uri="{FF2B5EF4-FFF2-40B4-BE49-F238E27FC236}">
                <a16:creationId xmlns:a16="http://schemas.microsoft.com/office/drawing/2014/main" id="{E2B31ADE-13CB-CCC2-B872-A3A1473F07DD}"/>
              </a:ext>
            </a:extLst>
          </p:cNvPr>
          <p:cNvSpPr/>
          <p:nvPr/>
        </p:nvSpPr>
        <p:spPr>
          <a:xfrm rot="5400000">
            <a:off x="651462" y="4630260"/>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033FB77-2B00-D427-8FD1-C8FA99EBA459}"/>
              </a:ext>
            </a:extLst>
          </p:cNvPr>
          <p:cNvSpPr txBox="1"/>
          <p:nvPr/>
        </p:nvSpPr>
        <p:spPr>
          <a:xfrm>
            <a:off x="1077833" y="1797653"/>
            <a:ext cx="8176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Our current agreement with </a:t>
            </a:r>
            <a:r>
              <a:rPr lang="en-US" dirty="0" err="1">
                <a:cs typeface="Arial"/>
              </a:rPr>
              <a:t>xyz</a:t>
            </a:r>
            <a:r>
              <a:rPr lang="en-US" dirty="0">
                <a:cs typeface="Arial"/>
              </a:rPr>
              <a:t> is expiring in February of 2026</a:t>
            </a:r>
            <a:endParaRPr lang="en-US" dirty="0"/>
          </a:p>
        </p:txBody>
      </p:sp>
      <p:sp>
        <p:nvSpPr>
          <p:cNvPr id="10" name="TextBox 9">
            <a:extLst>
              <a:ext uri="{FF2B5EF4-FFF2-40B4-BE49-F238E27FC236}">
                <a16:creationId xmlns:a16="http://schemas.microsoft.com/office/drawing/2014/main" id="{089FEA03-A4CD-1DFC-8FF5-B4548566FA45}"/>
              </a:ext>
            </a:extLst>
          </p:cNvPr>
          <p:cNvSpPr txBox="1"/>
          <p:nvPr/>
        </p:nvSpPr>
        <p:spPr>
          <a:xfrm>
            <a:off x="1050939" y="2362430"/>
            <a:ext cx="81768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With increases to budget items, such as Insurance, we are looking to find ways to reduce expenses and build reserves for our community</a:t>
            </a:r>
            <a:endParaRPr lang="en-US" dirty="0"/>
          </a:p>
        </p:txBody>
      </p:sp>
      <p:sp>
        <p:nvSpPr>
          <p:cNvPr id="14" name="TextBox 13">
            <a:extLst>
              <a:ext uri="{FF2B5EF4-FFF2-40B4-BE49-F238E27FC236}">
                <a16:creationId xmlns:a16="http://schemas.microsoft.com/office/drawing/2014/main" id="{23456DA0-65D3-713B-843D-DFE1DC4F4BDF}"/>
              </a:ext>
            </a:extLst>
          </p:cNvPr>
          <p:cNvSpPr txBox="1"/>
          <p:nvPr/>
        </p:nvSpPr>
        <p:spPr>
          <a:xfrm>
            <a:off x="1041974" y="3196147"/>
            <a:ext cx="817684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As technology continues to advance, we want to make sure that our community has a network that can support the increased speed and capacity that they will demand</a:t>
            </a:r>
            <a:endParaRPr lang="en-US" dirty="0"/>
          </a:p>
        </p:txBody>
      </p:sp>
      <p:sp>
        <p:nvSpPr>
          <p:cNvPr id="15" name="TextBox 14">
            <a:extLst>
              <a:ext uri="{FF2B5EF4-FFF2-40B4-BE49-F238E27FC236}">
                <a16:creationId xmlns:a16="http://schemas.microsoft.com/office/drawing/2014/main" id="{A2D50069-C10E-BA79-50E1-C75FB3AB616A}"/>
              </a:ext>
            </a:extLst>
          </p:cNvPr>
          <p:cNvSpPr txBox="1"/>
          <p:nvPr/>
        </p:nvSpPr>
        <p:spPr>
          <a:xfrm>
            <a:off x="1050938" y="4325700"/>
            <a:ext cx="817684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We want to make sure our residents have the best possible </a:t>
            </a:r>
            <a:r>
              <a:rPr lang="en-US">
                <a:cs typeface="Arial"/>
              </a:rPr>
              <a:t>experience</a:t>
            </a:r>
            <a:r>
              <a:rPr lang="en-US" dirty="0">
                <a:cs typeface="Arial"/>
              </a:rPr>
              <a:t> while also making sure that our community stays current with industry standards to protect and increase home values</a:t>
            </a:r>
          </a:p>
        </p:txBody>
      </p:sp>
    </p:spTree>
    <p:extLst>
      <p:ext uri="{BB962C8B-B14F-4D97-AF65-F5344CB8AC3E}">
        <p14:creationId xmlns:p14="http://schemas.microsoft.com/office/powerpoint/2010/main" val="82495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DD0E1-33CC-3A40-AC63-5497E035645D}"/>
              </a:ext>
            </a:extLst>
          </p:cNvPr>
          <p:cNvSpPr>
            <a:spLocks noGrp="1"/>
          </p:cNvSpPr>
          <p:nvPr>
            <p:ph type="title"/>
          </p:nvPr>
        </p:nvSpPr>
        <p:spPr/>
        <p:txBody>
          <a:bodyPr/>
          <a:lstStyle/>
          <a:p>
            <a:r>
              <a:rPr lang="en-US" dirty="0"/>
              <a:t>Resident Survey Questions</a:t>
            </a:r>
          </a:p>
        </p:txBody>
      </p:sp>
      <p:sp>
        <p:nvSpPr>
          <p:cNvPr id="13" name="Slide Number Placeholder 12">
            <a:extLst>
              <a:ext uri="{FF2B5EF4-FFF2-40B4-BE49-F238E27FC236}">
                <a16:creationId xmlns:a16="http://schemas.microsoft.com/office/drawing/2014/main" id="{B9E839C1-7366-4E38-9EC7-3F4A655C8165}"/>
              </a:ext>
            </a:extLst>
          </p:cNvPr>
          <p:cNvSpPr>
            <a:spLocks noGrp="1"/>
          </p:cNvSpPr>
          <p:nvPr>
            <p:ph type="sldNum" sz="quarter" idx="12"/>
          </p:nvPr>
        </p:nvSpPr>
        <p:spPr/>
        <p:txBody>
          <a:bodyPr/>
          <a:lstStyle/>
          <a:p>
            <a:fld id="{F63F200F-2E5A-C641-851D-2B5B9AD88F9F}" type="slidenum">
              <a:rPr lang="en-US" smtClean="0"/>
              <a:t>4</a:t>
            </a:fld>
            <a:endParaRPr lang="en-US" dirty="0"/>
          </a:p>
        </p:txBody>
      </p:sp>
      <p:cxnSp>
        <p:nvCxnSpPr>
          <p:cNvPr id="7" name="Straight Connector 6">
            <a:extLst>
              <a:ext uri="{FF2B5EF4-FFF2-40B4-BE49-F238E27FC236}">
                <a16:creationId xmlns:a16="http://schemas.microsoft.com/office/drawing/2014/main" id="{722958E9-17E6-AA49-9B23-0F95E61D02C7}"/>
              </a:ext>
            </a:extLst>
          </p:cNvPr>
          <p:cNvCxnSpPr>
            <a:cxnSpLocks/>
          </p:cNvCxnSpPr>
          <p:nvPr/>
        </p:nvCxnSpPr>
        <p:spPr>
          <a:xfrm>
            <a:off x="1069851" y="2207207"/>
            <a:ext cx="9528048"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48F381-63B2-0642-B189-DBA1606160C6}"/>
              </a:ext>
            </a:extLst>
          </p:cNvPr>
          <p:cNvCxnSpPr>
            <a:cxnSpLocks/>
          </p:cNvCxnSpPr>
          <p:nvPr/>
        </p:nvCxnSpPr>
        <p:spPr>
          <a:xfrm>
            <a:off x="1069852" y="3093032"/>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A3F7C8-E37E-8E41-961D-803A44C8C38C}"/>
              </a:ext>
            </a:extLst>
          </p:cNvPr>
          <p:cNvCxnSpPr>
            <a:cxnSpLocks/>
          </p:cNvCxnSpPr>
          <p:nvPr/>
        </p:nvCxnSpPr>
        <p:spPr>
          <a:xfrm>
            <a:off x="1069852" y="3993145"/>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Triangle 11">
            <a:extLst>
              <a:ext uri="{FF2B5EF4-FFF2-40B4-BE49-F238E27FC236}">
                <a16:creationId xmlns:a16="http://schemas.microsoft.com/office/drawing/2014/main" id="{67DB5C63-131E-8A4D-B6E4-908DFAF53DF3}"/>
              </a:ext>
            </a:extLst>
          </p:cNvPr>
          <p:cNvSpPr/>
          <p:nvPr/>
        </p:nvSpPr>
        <p:spPr>
          <a:xfrm rot="5400000">
            <a:off x="678356" y="1821948"/>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riangle 11">
            <a:extLst>
              <a:ext uri="{FF2B5EF4-FFF2-40B4-BE49-F238E27FC236}">
                <a16:creationId xmlns:a16="http://schemas.microsoft.com/office/drawing/2014/main" id="{47776D05-C5A2-26FC-9328-D7CE0668068B}"/>
              </a:ext>
            </a:extLst>
          </p:cNvPr>
          <p:cNvSpPr/>
          <p:nvPr/>
        </p:nvSpPr>
        <p:spPr>
          <a:xfrm rot="5400000">
            <a:off x="678356" y="2764422"/>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iangle 11">
            <a:extLst>
              <a:ext uri="{FF2B5EF4-FFF2-40B4-BE49-F238E27FC236}">
                <a16:creationId xmlns:a16="http://schemas.microsoft.com/office/drawing/2014/main" id="{939750F5-79FE-B4A8-22AB-2CEB243E4072}"/>
              </a:ext>
            </a:extLst>
          </p:cNvPr>
          <p:cNvSpPr/>
          <p:nvPr/>
        </p:nvSpPr>
        <p:spPr>
          <a:xfrm rot="5400000">
            <a:off x="678355" y="3616658"/>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0F4C4A9-67C4-22A1-598C-ECE44D556DDD}"/>
              </a:ext>
            </a:extLst>
          </p:cNvPr>
          <p:cNvSpPr txBox="1"/>
          <p:nvPr/>
        </p:nvSpPr>
        <p:spPr>
          <a:xfrm>
            <a:off x="1068323" y="1561379"/>
            <a:ext cx="104108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Which provider do you have, what speeds/products do you have, and </a:t>
            </a:r>
          </a:p>
          <a:p>
            <a:r>
              <a:rPr lang="en-US" dirty="0">
                <a:cs typeface="Arial"/>
              </a:rPr>
              <a:t>are you happy with them?</a:t>
            </a:r>
            <a:endParaRPr lang="en-US" dirty="0"/>
          </a:p>
        </p:txBody>
      </p:sp>
      <p:sp>
        <p:nvSpPr>
          <p:cNvPr id="10" name="TextBox 9">
            <a:extLst>
              <a:ext uri="{FF2B5EF4-FFF2-40B4-BE49-F238E27FC236}">
                <a16:creationId xmlns:a16="http://schemas.microsoft.com/office/drawing/2014/main" id="{2FB90D66-CC20-A1F5-194C-E3D7A94AF82D}"/>
              </a:ext>
            </a:extLst>
          </p:cNvPr>
          <p:cNvSpPr txBox="1"/>
          <p:nvPr/>
        </p:nvSpPr>
        <p:spPr>
          <a:xfrm>
            <a:off x="1068323" y="2499225"/>
            <a:ext cx="104108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What are you doing most often with your services </a:t>
            </a:r>
          </a:p>
          <a:p>
            <a:r>
              <a:rPr lang="en-US" dirty="0">
                <a:cs typeface="Arial"/>
              </a:rPr>
              <a:t>(ex. Streaming video, working from home, telehealth, using connect devices, </a:t>
            </a:r>
            <a:r>
              <a:rPr lang="en-US" dirty="0" err="1">
                <a:cs typeface="Arial"/>
              </a:rPr>
              <a:t>etc</a:t>
            </a:r>
            <a:r>
              <a:rPr lang="en-US" dirty="0">
                <a:cs typeface="Arial"/>
              </a:rPr>
              <a:t>)?</a:t>
            </a:r>
            <a:endParaRPr lang="en-US" dirty="0"/>
          </a:p>
        </p:txBody>
      </p:sp>
      <p:sp>
        <p:nvSpPr>
          <p:cNvPr id="14" name="TextBox 13">
            <a:extLst>
              <a:ext uri="{FF2B5EF4-FFF2-40B4-BE49-F238E27FC236}">
                <a16:creationId xmlns:a16="http://schemas.microsoft.com/office/drawing/2014/main" id="{13B76464-5E80-FC80-2018-82DC1910376C}"/>
              </a:ext>
            </a:extLst>
          </p:cNvPr>
          <p:cNvSpPr txBox="1"/>
          <p:nvPr/>
        </p:nvSpPr>
        <p:spPr>
          <a:xfrm>
            <a:off x="1068322" y="3349147"/>
            <a:ext cx="104108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What is most important to you in a provider, what are your current pain points,</a:t>
            </a:r>
          </a:p>
          <a:p>
            <a:r>
              <a:rPr lang="en-US" dirty="0">
                <a:cs typeface="Arial"/>
              </a:rPr>
              <a:t>What features/products are your must haves?</a:t>
            </a:r>
          </a:p>
        </p:txBody>
      </p:sp>
    </p:spTree>
    <p:extLst>
      <p:ext uri="{BB962C8B-B14F-4D97-AF65-F5344CB8AC3E}">
        <p14:creationId xmlns:p14="http://schemas.microsoft.com/office/powerpoint/2010/main" val="135108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DD0E1-33CC-3A40-AC63-5497E035645D}"/>
              </a:ext>
            </a:extLst>
          </p:cNvPr>
          <p:cNvSpPr>
            <a:spLocks noGrp="1"/>
          </p:cNvSpPr>
          <p:nvPr>
            <p:ph type="title"/>
          </p:nvPr>
        </p:nvSpPr>
        <p:spPr/>
        <p:txBody>
          <a:bodyPr/>
          <a:lstStyle/>
          <a:p>
            <a:r>
              <a:rPr lang="en-US" dirty="0"/>
              <a:t>Resident Survey Results</a:t>
            </a:r>
          </a:p>
        </p:txBody>
      </p:sp>
      <p:sp>
        <p:nvSpPr>
          <p:cNvPr id="13" name="Slide Number Placeholder 12">
            <a:extLst>
              <a:ext uri="{FF2B5EF4-FFF2-40B4-BE49-F238E27FC236}">
                <a16:creationId xmlns:a16="http://schemas.microsoft.com/office/drawing/2014/main" id="{B9E839C1-7366-4E38-9EC7-3F4A655C8165}"/>
              </a:ext>
            </a:extLst>
          </p:cNvPr>
          <p:cNvSpPr>
            <a:spLocks noGrp="1"/>
          </p:cNvSpPr>
          <p:nvPr>
            <p:ph type="sldNum" sz="quarter" idx="12"/>
          </p:nvPr>
        </p:nvSpPr>
        <p:spPr/>
        <p:txBody>
          <a:bodyPr/>
          <a:lstStyle/>
          <a:p>
            <a:fld id="{F63F200F-2E5A-C641-851D-2B5B9AD88F9F}" type="slidenum">
              <a:rPr lang="en-US" smtClean="0"/>
              <a:t>5</a:t>
            </a:fld>
            <a:endParaRPr lang="en-US" dirty="0"/>
          </a:p>
        </p:txBody>
      </p:sp>
      <p:cxnSp>
        <p:nvCxnSpPr>
          <p:cNvPr id="7" name="Straight Connector 6">
            <a:extLst>
              <a:ext uri="{FF2B5EF4-FFF2-40B4-BE49-F238E27FC236}">
                <a16:creationId xmlns:a16="http://schemas.microsoft.com/office/drawing/2014/main" id="{722958E9-17E6-AA49-9B23-0F95E61D02C7}"/>
              </a:ext>
            </a:extLst>
          </p:cNvPr>
          <p:cNvCxnSpPr>
            <a:cxnSpLocks/>
          </p:cNvCxnSpPr>
          <p:nvPr/>
        </p:nvCxnSpPr>
        <p:spPr>
          <a:xfrm>
            <a:off x="1069851" y="2207207"/>
            <a:ext cx="9528048"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48F381-63B2-0642-B189-DBA1606160C6}"/>
              </a:ext>
            </a:extLst>
          </p:cNvPr>
          <p:cNvCxnSpPr>
            <a:cxnSpLocks/>
          </p:cNvCxnSpPr>
          <p:nvPr/>
        </p:nvCxnSpPr>
        <p:spPr>
          <a:xfrm>
            <a:off x="1069852" y="3093032"/>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A3F7C8-E37E-8E41-961D-803A44C8C38C}"/>
              </a:ext>
            </a:extLst>
          </p:cNvPr>
          <p:cNvCxnSpPr>
            <a:cxnSpLocks/>
          </p:cNvCxnSpPr>
          <p:nvPr/>
        </p:nvCxnSpPr>
        <p:spPr>
          <a:xfrm>
            <a:off x="1069852" y="3993145"/>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Triangle 11">
            <a:extLst>
              <a:ext uri="{FF2B5EF4-FFF2-40B4-BE49-F238E27FC236}">
                <a16:creationId xmlns:a16="http://schemas.microsoft.com/office/drawing/2014/main" id="{67DB5C63-131E-8A4D-B6E4-908DFAF53DF3}"/>
              </a:ext>
            </a:extLst>
          </p:cNvPr>
          <p:cNvSpPr/>
          <p:nvPr/>
        </p:nvSpPr>
        <p:spPr>
          <a:xfrm rot="5400000">
            <a:off x="678356" y="1821948"/>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455F707-A36C-4407-902C-07B57442D550}"/>
              </a:ext>
            </a:extLst>
          </p:cNvPr>
          <p:cNvCxnSpPr>
            <a:cxnSpLocks/>
          </p:cNvCxnSpPr>
          <p:nvPr/>
        </p:nvCxnSpPr>
        <p:spPr>
          <a:xfrm>
            <a:off x="1079230" y="4850395"/>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2" name="Triangle 11">
            <a:extLst>
              <a:ext uri="{FF2B5EF4-FFF2-40B4-BE49-F238E27FC236}">
                <a16:creationId xmlns:a16="http://schemas.microsoft.com/office/drawing/2014/main" id="{47776D05-C5A2-26FC-9328-D7CE0668068B}"/>
              </a:ext>
            </a:extLst>
          </p:cNvPr>
          <p:cNvSpPr/>
          <p:nvPr/>
        </p:nvSpPr>
        <p:spPr>
          <a:xfrm rot="5400000">
            <a:off x="678356" y="2676499"/>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iangle 11">
            <a:extLst>
              <a:ext uri="{FF2B5EF4-FFF2-40B4-BE49-F238E27FC236}">
                <a16:creationId xmlns:a16="http://schemas.microsoft.com/office/drawing/2014/main" id="{939750F5-79FE-B4A8-22AB-2CEB243E4072}"/>
              </a:ext>
            </a:extLst>
          </p:cNvPr>
          <p:cNvSpPr/>
          <p:nvPr/>
        </p:nvSpPr>
        <p:spPr>
          <a:xfrm rot="5400000">
            <a:off x="678355" y="3567812"/>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11">
            <a:extLst>
              <a:ext uri="{FF2B5EF4-FFF2-40B4-BE49-F238E27FC236}">
                <a16:creationId xmlns:a16="http://schemas.microsoft.com/office/drawing/2014/main" id="{E2B31ADE-13CB-CCC2-B872-A3A1473F07DD}"/>
              </a:ext>
            </a:extLst>
          </p:cNvPr>
          <p:cNvSpPr/>
          <p:nvPr/>
        </p:nvSpPr>
        <p:spPr>
          <a:xfrm rot="5400000">
            <a:off x="678356" y="4420049"/>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14F5105-F1DD-2B17-6D26-AA0460C6B497}"/>
              </a:ext>
            </a:extLst>
          </p:cNvPr>
          <p:cNvSpPr txBox="1"/>
          <p:nvPr/>
        </p:nvSpPr>
        <p:spPr>
          <a:xfrm>
            <a:off x="1074615" y="1797538"/>
            <a:ext cx="85773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90% of residents experience slow or lost internet connections at least monthly</a:t>
            </a:r>
          </a:p>
        </p:txBody>
      </p:sp>
      <p:sp>
        <p:nvSpPr>
          <p:cNvPr id="10" name="TextBox 9">
            <a:extLst>
              <a:ext uri="{FF2B5EF4-FFF2-40B4-BE49-F238E27FC236}">
                <a16:creationId xmlns:a16="http://schemas.microsoft.com/office/drawing/2014/main" id="{7D1D0EF5-6C67-E2D8-52B1-FEAD401AC9D9}"/>
              </a:ext>
            </a:extLst>
          </p:cNvPr>
          <p:cNvSpPr txBox="1"/>
          <p:nvPr/>
        </p:nvSpPr>
        <p:spPr>
          <a:xfrm>
            <a:off x="1074615" y="2500922"/>
            <a:ext cx="98180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75% of surveyed residents notice slower speeds or buffering </a:t>
            </a:r>
          </a:p>
          <a:p>
            <a:r>
              <a:rPr lang="en-US" dirty="0"/>
              <a:t>between 6:00pm – 9:00pm</a:t>
            </a:r>
          </a:p>
        </p:txBody>
      </p:sp>
      <p:sp>
        <p:nvSpPr>
          <p:cNvPr id="14" name="TextBox 13">
            <a:extLst>
              <a:ext uri="{FF2B5EF4-FFF2-40B4-BE49-F238E27FC236}">
                <a16:creationId xmlns:a16="http://schemas.microsoft.com/office/drawing/2014/main" id="{A2767DFB-C1B5-EE03-109A-B0B6ABCB4565}"/>
              </a:ext>
            </a:extLst>
          </p:cNvPr>
          <p:cNvSpPr txBox="1"/>
          <p:nvPr/>
        </p:nvSpPr>
        <p:spPr>
          <a:xfrm>
            <a:off x="1074614" y="3399691"/>
            <a:ext cx="85773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50% of residents said they would benefit from taking TV services to their </a:t>
            </a:r>
          </a:p>
          <a:p>
            <a:r>
              <a:rPr lang="en-US" dirty="0"/>
              <a:t>Secondary home</a:t>
            </a:r>
          </a:p>
        </p:txBody>
      </p:sp>
      <p:sp>
        <p:nvSpPr>
          <p:cNvPr id="15" name="TextBox 14">
            <a:extLst>
              <a:ext uri="{FF2B5EF4-FFF2-40B4-BE49-F238E27FC236}">
                <a16:creationId xmlns:a16="http://schemas.microsoft.com/office/drawing/2014/main" id="{15748DED-FB25-43AF-C37E-BBC9062D86CA}"/>
              </a:ext>
            </a:extLst>
          </p:cNvPr>
          <p:cNvSpPr txBox="1"/>
          <p:nvPr/>
        </p:nvSpPr>
        <p:spPr>
          <a:xfrm>
            <a:off x="1074614" y="4249614"/>
            <a:ext cx="85773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75% of residents said they were not satisfied with the customer support from their current provider</a:t>
            </a:r>
          </a:p>
        </p:txBody>
      </p:sp>
    </p:spTree>
    <p:extLst>
      <p:ext uri="{BB962C8B-B14F-4D97-AF65-F5344CB8AC3E}">
        <p14:creationId xmlns:p14="http://schemas.microsoft.com/office/powerpoint/2010/main" val="331392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DD0E1-33CC-3A40-AC63-5497E035645D}"/>
              </a:ext>
            </a:extLst>
          </p:cNvPr>
          <p:cNvSpPr>
            <a:spLocks noGrp="1"/>
          </p:cNvSpPr>
          <p:nvPr>
            <p:ph type="title"/>
          </p:nvPr>
        </p:nvSpPr>
        <p:spPr/>
        <p:txBody>
          <a:bodyPr/>
          <a:lstStyle/>
          <a:p>
            <a:r>
              <a:rPr lang="en-US" dirty="0"/>
              <a:t>Next Steps</a:t>
            </a:r>
          </a:p>
        </p:txBody>
      </p:sp>
      <p:sp>
        <p:nvSpPr>
          <p:cNvPr id="13" name="Slide Number Placeholder 12">
            <a:extLst>
              <a:ext uri="{FF2B5EF4-FFF2-40B4-BE49-F238E27FC236}">
                <a16:creationId xmlns:a16="http://schemas.microsoft.com/office/drawing/2014/main" id="{B9E839C1-7366-4E38-9EC7-3F4A655C8165}"/>
              </a:ext>
            </a:extLst>
          </p:cNvPr>
          <p:cNvSpPr>
            <a:spLocks noGrp="1"/>
          </p:cNvSpPr>
          <p:nvPr>
            <p:ph type="sldNum" sz="quarter" idx="12"/>
          </p:nvPr>
        </p:nvSpPr>
        <p:spPr/>
        <p:txBody>
          <a:bodyPr/>
          <a:lstStyle/>
          <a:p>
            <a:fld id="{F63F200F-2E5A-C641-851D-2B5B9AD88F9F}" type="slidenum">
              <a:rPr lang="en-US" smtClean="0"/>
              <a:t>6</a:t>
            </a:fld>
            <a:endParaRPr lang="en-US" dirty="0"/>
          </a:p>
        </p:txBody>
      </p:sp>
      <p:cxnSp>
        <p:nvCxnSpPr>
          <p:cNvPr id="7" name="Straight Connector 6">
            <a:extLst>
              <a:ext uri="{FF2B5EF4-FFF2-40B4-BE49-F238E27FC236}">
                <a16:creationId xmlns:a16="http://schemas.microsoft.com/office/drawing/2014/main" id="{722958E9-17E6-AA49-9B23-0F95E61D02C7}"/>
              </a:ext>
            </a:extLst>
          </p:cNvPr>
          <p:cNvCxnSpPr>
            <a:cxnSpLocks/>
          </p:cNvCxnSpPr>
          <p:nvPr/>
        </p:nvCxnSpPr>
        <p:spPr>
          <a:xfrm>
            <a:off x="1069851" y="2207207"/>
            <a:ext cx="9528048"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48F381-63B2-0642-B189-DBA1606160C6}"/>
              </a:ext>
            </a:extLst>
          </p:cNvPr>
          <p:cNvCxnSpPr>
            <a:cxnSpLocks/>
          </p:cNvCxnSpPr>
          <p:nvPr/>
        </p:nvCxnSpPr>
        <p:spPr>
          <a:xfrm>
            <a:off x="1069852" y="3093032"/>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A3F7C8-E37E-8E41-961D-803A44C8C38C}"/>
              </a:ext>
            </a:extLst>
          </p:cNvPr>
          <p:cNvCxnSpPr>
            <a:cxnSpLocks/>
          </p:cNvCxnSpPr>
          <p:nvPr/>
        </p:nvCxnSpPr>
        <p:spPr>
          <a:xfrm>
            <a:off x="1069852" y="3993145"/>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Triangle 11">
            <a:extLst>
              <a:ext uri="{FF2B5EF4-FFF2-40B4-BE49-F238E27FC236}">
                <a16:creationId xmlns:a16="http://schemas.microsoft.com/office/drawing/2014/main" id="{67DB5C63-131E-8A4D-B6E4-908DFAF53DF3}"/>
              </a:ext>
            </a:extLst>
          </p:cNvPr>
          <p:cNvSpPr/>
          <p:nvPr/>
        </p:nvSpPr>
        <p:spPr>
          <a:xfrm rot="5400000">
            <a:off x="678356" y="1821948"/>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455F707-A36C-4407-902C-07B57442D550}"/>
              </a:ext>
            </a:extLst>
          </p:cNvPr>
          <p:cNvCxnSpPr>
            <a:cxnSpLocks/>
          </p:cNvCxnSpPr>
          <p:nvPr/>
        </p:nvCxnSpPr>
        <p:spPr>
          <a:xfrm>
            <a:off x="1079230" y="4850395"/>
            <a:ext cx="9524856"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2" name="Triangle 11">
            <a:extLst>
              <a:ext uri="{FF2B5EF4-FFF2-40B4-BE49-F238E27FC236}">
                <a16:creationId xmlns:a16="http://schemas.microsoft.com/office/drawing/2014/main" id="{47776D05-C5A2-26FC-9328-D7CE0668068B}"/>
              </a:ext>
            </a:extLst>
          </p:cNvPr>
          <p:cNvSpPr/>
          <p:nvPr/>
        </p:nvSpPr>
        <p:spPr>
          <a:xfrm rot="5400000">
            <a:off x="678356" y="2764422"/>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iangle 11">
            <a:extLst>
              <a:ext uri="{FF2B5EF4-FFF2-40B4-BE49-F238E27FC236}">
                <a16:creationId xmlns:a16="http://schemas.microsoft.com/office/drawing/2014/main" id="{939750F5-79FE-B4A8-22AB-2CEB243E4072}"/>
              </a:ext>
            </a:extLst>
          </p:cNvPr>
          <p:cNvSpPr/>
          <p:nvPr/>
        </p:nvSpPr>
        <p:spPr>
          <a:xfrm rot="5400000">
            <a:off x="678355" y="3597120"/>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11">
            <a:extLst>
              <a:ext uri="{FF2B5EF4-FFF2-40B4-BE49-F238E27FC236}">
                <a16:creationId xmlns:a16="http://schemas.microsoft.com/office/drawing/2014/main" id="{E2B31ADE-13CB-CCC2-B872-A3A1473F07DD}"/>
              </a:ext>
            </a:extLst>
          </p:cNvPr>
          <p:cNvSpPr/>
          <p:nvPr/>
        </p:nvSpPr>
        <p:spPr>
          <a:xfrm rot="5400000">
            <a:off x="678356" y="4468895"/>
            <a:ext cx="357188" cy="307921"/>
          </a:xfrm>
          <a:prstGeom prst="triangle">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663EAC6-B3DC-F6DB-F80D-5BDA63BECCDF}"/>
              </a:ext>
            </a:extLst>
          </p:cNvPr>
          <p:cNvSpPr txBox="1"/>
          <p:nvPr/>
        </p:nvSpPr>
        <p:spPr>
          <a:xfrm>
            <a:off x="1152769" y="1611922"/>
            <a:ext cx="73366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Take the feedback we received from the community survey and request proposals from providers</a:t>
            </a:r>
          </a:p>
        </p:txBody>
      </p:sp>
      <p:sp>
        <p:nvSpPr>
          <p:cNvPr id="10" name="TextBox 9">
            <a:extLst>
              <a:ext uri="{FF2B5EF4-FFF2-40B4-BE49-F238E27FC236}">
                <a16:creationId xmlns:a16="http://schemas.microsoft.com/office/drawing/2014/main" id="{7647F63F-B249-6428-D447-6A704C47CA98}"/>
              </a:ext>
            </a:extLst>
          </p:cNvPr>
          <p:cNvSpPr txBox="1"/>
          <p:nvPr/>
        </p:nvSpPr>
        <p:spPr>
          <a:xfrm>
            <a:off x="1152769" y="2500922"/>
            <a:ext cx="73366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Evaluate the proposals from each provider and narrow it down to the top 2-3</a:t>
            </a:r>
          </a:p>
        </p:txBody>
      </p:sp>
      <p:sp>
        <p:nvSpPr>
          <p:cNvPr id="14" name="TextBox 13">
            <a:extLst>
              <a:ext uri="{FF2B5EF4-FFF2-40B4-BE49-F238E27FC236}">
                <a16:creationId xmlns:a16="http://schemas.microsoft.com/office/drawing/2014/main" id="{C89E63C5-115B-C9B5-749A-522216B6B2AF}"/>
              </a:ext>
            </a:extLst>
          </p:cNvPr>
          <p:cNvSpPr txBox="1"/>
          <p:nvPr/>
        </p:nvSpPr>
        <p:spPr>
          <a:xfrm>
            <a:off x="1074615" y="3428999"/>
            <a:ext cx="73366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top 2-3 providers will present their proposal to the community at an upcoming town hall</a:t>
            </a:r>
          </a:p>
        </p:txBody>
      </p:sp>
      <p:sp>
        <p:nvSpPr>
          <p:cNvPr id="15" name="TextBox 14">
            <a:extLst>
              <a:ext uri="{FF2B5EF4-FFF2-40B4-BE49-F238E27FC236}">
                <a16:creationId xmlns:a16="http://schemas.microsoft.com/office/drawing/2014/main" id="{5F83B759-1499-9D4F-AA7F-2BFA5E74EB0C}"/>
              </a:ext>
            </a:extLst>
          </p:cNvPr>
          <p:cNvSpPr txBox="1"/>
          <p:nvPr/>
        </p:nvSpPr>
        <p:spPr>
          <a:xfrm>
            <a:off x="1074615" y="4249614"/>
            <a:ext cx="73366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Based on feedback from the community, the board will vote on the preferred provider</a:t>
            </a:r>
          </a:p>
        </p:txBody>
      </p:sp>
    </p:spTree>
    <p:extLst>
      <p:ext uri="{BB962C8B-B14F-4D97-AF65-F5344CB8AC3E}">
        <p14:creationId xmlns:p14="http://schemas.microsoft.com/office/powerpoint/2010/main" val="298286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DE371D1-4945-7D95-A8E8-8F85889C6AA9}"/>
              </a:ext>
            </a:extLst>
          </p:cNvPr>
          <p:cNvPicPr>
            <a:picLocks noChangeAspect="1" noChangeArrowheads="1"/>
          </p:cNvPicPr>
          <p:nvPr/>
        </p:nvPicPr>
        <p:blipFill>
          <a:blip r:embed="rId2"/>
          <a:srcRect l="25" r="25"/>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BF25A0-E6AB-A1F3-C5DD-FE9228ED0816}"/>
              </a:ext>
            </a:extLst>
          </p:cNvPr>
          <p:cNvSpPr>
            <a:spLocks noGrp="1"/>
          </p:cNvSpPr>
          <p:nvPr>
            <p:ph type="title"/>
          </p:nvPr>
        </p:nvSpPr>
        <p:spPr>
          <a:xfrm>
            <a:off x="1668379" y="211755"/>
            <a:ext cx="9144000" cy="1837945"/>
          </a:xfrm>
        </p:spPr>
        <p:txBody>
          <a:bodyPr vert="horz" lIns="91440" tIns="45720" rIns="91440" bIns="45720" rtlCol="0" anchor="b">
            <a:normAutofit/>
          </a:bodyPr>
          <a:lstStyle/>
          <a:p>
            <a:pPr algn="ctr"/>
            <a:r>
              <a:rPr lang="en-US" sz="7200">
                <a:solidFill>
                  <a:srgbClr val="FFFFFF"/>
                </a:solidFill>
              </a:rPr>
              <a:t>THANK YOU!</a:t>
            </a:r>
            <a:endParaRPr lang="en-US" sz="7200" dirty="0">
              <a:solidFill>
                <a:srgbClr val="FFFFFF"/>
              </a:solidFill>
            </a:endParaRPr>
          </a:p>
        </p:txBody>
      </p:sp>
      <p:sp>
        <p:nvSpPr>
          <p:cNvPr id="3" name="Slide Number Placeholder 2">
            <a:extLst>
              <a:ext uri="{FF2B5EF4-FFF2-40B4-BE49-F238E27FC236}">
                <a16:creationId xmlns:a16="http://schemas.microsoft.com/office/drawing/2014/main" id="{09CE216F-55B3-4BE2-33EE-203FB2AF8343}"/>
              </a:ext>
            </a:extLst>
          </p:cNvPr>
          <p:cNvSpPr>
            <a:spLocks noGrp="1"/>
          </p:cNvSpPr>
          <p:nvPr>
            <p:ph type="sldNum" sz="quarter" idx="12"/>
          </p:nvPr>
        </p:nvSpPr>
        <p:spPr>
          <a:xfrm>
            <a:off x="3956304" y="6463682"/>
            <a:ext cx="2743200" cy="365125"/>
          </a:xfrm>
        </p:spPr>
        <p:txBody>
          <a:bodyPr vert="horz" lIns="91440" tIns="45720" rIns="91440" bIns="45720" rtlCol="0" anchor="ctr">
            <a:normAutofit/>
          </a:bodyPr>
          <a:lstStyle/>
          <a:p>
            <a:pPr algn="r">
              <a:spcAft>
                <a:spcPts val="600"/>
              </a:spcAft>
              <a:defRPr/>
            </a:pPr>
            <a:fld id="{F63F200F-2E5A-C641-851D-2B5B9AD88F9F}" type="slidenum">
              <a:rPr lang="en-US" smtClean="0">
                <a:solidFill>
                  <a:srgbClr val="FFFFFF"/>
                </a:solidFill>
                <a:latin typeface="Calibri" panose="020F0502020204030204"/>
              </a:rPr>
              <a:pPr algn="r">
                <a:spcAft>
                  <a:spcPts val="600"/>
                </a:spcAft>
                <a:defRPr/>
              </a:pPr>
              <a:t>7</a:t>
            </a:fld>
            <a:endParaRPr lang="en-US">
              <a:solidFill>
                <a:srgbClr val="FFFFFF"/>
              </a:solidFill>
              <a:latin typeface="Calibri" panose="020F0502020204030204"/>
            </a:endParaRPr>
          </a:p>
        </p:txBody>
      </p:sp>
    </p:spTree>
    <p:extLst>
      <p:ext uri="{BB962C8B-B14F-4D97-AF65-F5344CB8AC3E}">
        <p14:creationId xmlns:p14="http://schemas.microsoft.com/office/powerpoint/2010/main" val="4275365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7A5AEE28966A4BB3C06A2E266CEE9E" ma:contentTypeVersion="22" ma:contentTypeDescription="Create a new document." ma:contentTypeScope="" ma:versionID="7c473d4d0d0e50e2353438a4bfb94104">
  <xsd:schema xmlns:xsd="http://www.w3.org/2001/XMLSchema" xmlns:xs="http://www.w3.org/2001/XMLSchema" xmlns:p="http://schemas.microsoft.com/office/2006/metadata/properties" xmlns:ns1="http://schemas.microsoft.com/sharepoint/v3" xmlns:ns2="b0916cb4-d8be-49f1-8482-5394dce2313f" xmlns:ns3="80864f07-7d98-4775-8754-6a77c3c73b0f" targetNamespace="http://schemas.microsoft.com/office/2006/metadata/properties" ma:root="true" ma:fieldsID="598367d7785dc1edf9a91becb0f646a0" ns1:_="" ns2:_="" ns3:_="">
    <xsd:import namespace="http://schemas.microsoft.com/sharepoint/v3"/>
    <xsd:import namespace="b0916cb4-d8be-49f1-8482-5394dce2313f"/>
    <xsd:import namespace="80864f07-7d98-4775-8754-6a77c3c73b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916cb4-d8be-49f1-8482-5394dce231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cde0d60-5cb1-4479-8ff0-67a978d658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64f07-7d98-4775-8754-6a77c3c73b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e3c96ab-2f3b-4b50-ab1c-fd3d72c55e5c}" ma:internalName="TaxCatchAll" ma:showField="CatchAllData" ma:web="80864f07-7d98-4775-8754-6a77c3c73b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0864f07-7d98-4775-8754-6a77c3c73b0f">
      <UserInfo>
        <DisplayName>Kim Reina</DisplayName>
        <AccountId>6</AccountId>
        <AccountType/>
      </UserInfo>
      <UserInfo>
        <DisplayName>Dave Augustine</DisplayName>
        <AccountId>919</AccountId>
        <AccountType/>
      </UserInfo>
    </SharedWithUsers>
    <_ip_UnifiedCompliancePolicyUIAction xmlns="http://schemas.microsoft.com/sharepoint/v3" xsi:nil="true"/>
    <TaxCatchAll xmlns="80864f07-7d98-4775-8754-6a77c3c73b0f" xsi:nil="true"/>
    <lcf76f155ced4ddcb4097134ff3c332f xmlns="b0916cb4-d8be-49f1-8482-5394dce2313f">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97A146C5-CB32-4781-8CDB-85A55E35B310}">
  <ds:schemaRefs>
    <ds:schemaRef ds:uri="http://schemas.microsoft.com/sharepoint/v3/contenttype/forms"/>
  </ds:schemaRefs>
</ds:datastoreItem>
</file>

<file path=customXml/itemProps2.xml><?xml version="1.0" encoding="utf-8"?>
<ds:datastoreItem xmlns:ds="http://schemas.openxmlformats.org/officeDocument/2006/customXml" ds:itemID="{FB18E854-374F-487B-BBB0-F27BC02F5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916cb4-d8be-49f1-8482-5394dce2313f"/>
    <ds:schemaRef ds:uri="80864f07-7d98-4775-8754-6a77c3c73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17368D-C9D9-4C68-AC7C-2E775EF94842}">
  <ds:schemaRefs>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elements/1.1/"/>
    <ds:schemaRef ds:uri="0f6d062a-c581-4088-829f-259673113b5d"/>
    <ds:schemaRef ds:uri="820190f5-1a64-45e3-916d-3e3e893cbe7e"/>
    <ds:schemaRef ds:uri="80864f07-7d98-4775-8754-6a77c3c73b0f"/>
    <ds:schemaRef ds:uri="http://schemas.microsoft.com/sharepoint/v3"/>
    <ds:schemaRef ds:uri="b0916cb4-d8be-49f1-8482-5394dce2313f"/>
  </ds:schemaRefs>
</ds:datastoreItem>
</file>

<file path=docProps/app.xml><?xml version="1.0" encoding="utf-8"?>
<Properties xmlns="http://schemas.openxmlformats.org/officeDocument/2006/extended-properties" xmlns:vt="http://schemas.openxmlformats.org/officeDocument/2006/docPropsVTypes">
  <TotalTime>38525</TotalTime>
  <Words>43</Words>
  <Application>Microsoft Office PowerPoint</Application>
  <PresentationFormat>Widescreen</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VanillaVTI</vt:lpstr>
      <vt:lpstr>  </vt:lpstr>
      <vt:lpstr>Instructions – Delete prior to presentation</vt:lpstr>
      <vt:lpstr>Agenda</vt:lpstr>
      <vt:lpstr>Why are we exploring a new Telecommunication Provider </vt:lpstr>
      <vt:lpstr>Resident Survey Questions</vt:lpstr>
      <vt:lpstr>Resident Survey Results</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 Hickory</dc:title>
  <dc:creator>Joe Canavan</dc:creator>
  <cp:lastModifiedBy>Paul Mirabella</cp:lastModifiedBy>
  <cp:revision>497</cp:revision>
  <dcterms:created xsi:type="dcterms:W3CDTF">2021-01-04T23:32:42Z</dcterms:created>
  <dcterms:modified xsi:type="dcterms:W3CDTF">2025-01-22T01:01:08Z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0x0101003F7A5AEE28966A4BB3C06A2E266CEE9E</vt:lpwstr>
  </property>
  <property fmtid="{D5CDD505-2E9C-101B-9397-08002B2CF9AE}" pid="3" name="MediaServiceImageTags">
    <vt:lpwstr/>
  </property>
</Properties>
</file>